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700" r:id="rId2"/>
    <p:sldId id="1704" r:id="rId3"/>
    <p:sldId id="1708" r:id="rId4"/>
    <p:sldId id="1709" r:id="rId5"/>
    <p:sldId id="1824" r:id="rId6"/>
    <p:sldId id="1825" r:id="rId7"/>
    <p:sldId id="1730" r:id="rId8"/>
    <p:sldId id="1707" r:id="rId9"/>
    <p:sldId id="1731" r:id="rId10"/>
    <p:sldId id="1711" r:id="rId11"/>
    <p:sldId id="1807" r:id="rId12"/>
    <p:sldId id="1808" r:id="rId13"/>
    <p:sldId id="1809" r:id="rId14"/>
    <p:sldId id="1810" r:id="rId15"/>
    <p:sldId id="1811" r:id="rId16"/>
    <p:sldId id="1732" r:id="rId17"/>
    <p:sldId id="1812" r:id="rId18"/>
    <p:sldId id="1826" r:id="rId19"/>
    <p:sldId id="1827" r:id="rId20"/>
    <p:sldId id="1828" r:id="rId21"/>
    <p:sldId id="1829" r:id="rId22"/>
    <p:sldId id="1830" r:id="rId23"/>
    <p:sldId id="1831" r:id="rId24"/>
    <p:sldId id="1832" r:id="rId25"/>
    <p:sldId id="169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38" d="100"/>
          <a:sy n="138" d="100"/>
        </p:scale>
        <p:origin x="46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26-Mar-19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2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0" y="3646600"/>
            <a:ext cx="8784976" cy="961780"/>
          </a:xfrm>
        </p:spPr>
        <p:txBody>
          <a:bodyPr/>
          <a:lstStyle/>
          <a:p>
            <a:pPr algn="ctr"/>
            <a:r>
              <a:rPr lang="en-US" sz="2800" dirty="0"/>
              <a:t>How to use a normalization rule when importing a record from search external resources</a:t>
            </a:r>
            <a:endParaRPr lang="he-IL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29C7C-00FA-464D-AD66-D23254ECCAD9}"/>
              </a:ext>
            </a:extLst>
          </p:cNvPr>
          <p:cNvSpPr txBox="1"/>
          <p:nvPr/>
        </p:nvSpPr>
        <p:spPr>
          <a:xfrm>
            <a:off x="354841" y="651602"/>
            <a:ext cx="878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normalization rule we created is called “</a:t>
            </a:r>
            <a:r>
              <a:rPr lang="en-US" altLang="en-US" dirty="0"/>
              <a:t>EXL - add 900 field Source Library of Congress and remove other 9XX fields”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we make a normalization process which uses this  normalization rule.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Configuration &gt; Resources &gt; Cataloging &gt; Metadata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D6302-C7D5-4653-B6BF-BB2E5910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10" y="1864539"/>
            <a:ext cx="3691413" cy="2906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14A72E-7551-49DA-93CD-085BBB252A5E}"/>
              </a:ext>
            </a:extLst>
          </p:cNvPr>
          <p:cNvSpPr/>
          <p:nvPr/>
        </p:nvSpPr>
        <p:spPr>
          <a:xfrm>
            <a:off x="3904524" y="3579862"/>
            <a:ext cx="1874520" cy="24955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439F1-8F7C-4CB0-87C6-458724EF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95175"/>
            <a:ext cx="4491948" cy="2874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34AB4-0F1F-4F2B-88C4-54FCF5F81E23}"/>
              </a:ext>
            </a:extLst>
          </p:cNvPr>
          <p:cNvSpPr txBox="1"/>
          <p:nvPr/>
        </p:nvSpPr>
        <p:spPr>
          <a:xfrm>
            <a:off x="804409" y="816122"/>
            <a:ext cx="753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“MARC21 Bibliographic”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E831B-99EC-4C9B-906B-9E649E765AF5}"/>
              </a:ext>
            </a:extLst>
          </p:cNvPr>
          <p:cNvSpPr/>
          <p:nvPr/>
        </p:nvSpPr>
        <p:spPr>
          <a:xfrm>
            <a:off x="2483768" y="3723878"/>
            <a:ext cx="1607076" cy="26898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F1EE2-7F47-4864-9156-3939ADF4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9" y="1976628"/>
            <a:ext cx="8686800" cy="231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B7607-1F63-4116-BB1B-E3DF2D46A044}"/>
              </a:ext>
            </a:extLst>
          </p:cNvPr>
          <p:cNvSpPr txBox="1"/>
          <p:nvPr/>
        </p:nvSpPr>
        <p:spPr>
          <a:xfrm>
            <a:off x="354841" y="869619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“Normalization Process” tab click “Add a Process”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8F6F7-CB47-4568-B74A-32A3663123DA}"/>
              </a:ext>
            </a:extLst>
          </p:cNvPr>
          <p:cNvSpPr/>
          <p:nvPr/>
        </p:nvSpPr>
        <p:spPr>
          <a:xfrm>
            <a:off x="775187" y="3134649"/>
            <a:ext cx="1380184" cy="39356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78A51-B28E-434D-98D0-15AE0B57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48" y="1306903"/>
            <a:ext cx="4818711" cy="3346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3F2B0-4541-4412-A407-913D7CB57401}"/>
              </a:ext>
            </a:extLst>
          </p:cNvPr>
          <p:cNvSpPr txBox="1"/>
          <p:nvPr/>
        </p:nvSpPr>
        <p:spPr>
          <a:xfrm>
            <a:off x="168442" y="612636"/>
            <a:ext cx="8975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Call the Normalization Process whatever you want and click “Next”.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 we called it “EXL - add 900 field Source LOC remove other 9XX”.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A3CAD-416B-406A-9A8D-18C116D9271A}"/>
              </a:ext>
            </a:extLst>
          </p:cNvPr>
          <p:cNvSpPr/>
          <p:nvPr/>
        </p:nvSpPr>
        <p:spPr>
          <a:xfrm>
            <a:off x="3031031" y="2747906"/>
            <a:ext cx="3621505" cy="46432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349FF3-963B-4D6A-B717-71422621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50733"/>
            <a:ext cx="7211844" cy="1091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89015-367F-4BA9-B54F-D19A79BC3268}"/>
              </a:ext>
            </a:extLst>
          </p:cNvPr>
          <p:cNvSpPr txBox="1"/>
          <p:nvPr/>
        </p:nvSpPr>
        <p:spPr>
          <a:xfrm>
            <a:off x="395536" y="834831"/>
            <a:ext cx="878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“Add Tasks” and choose </a:t>
            </a:r>
            <a:r>
              <a:rPr lang="en-US" sz="2000" dirty="0" err="1"/>
              <a:t>MarcDroolNormalization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“Next”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0E9C2-48A1-458D-A0D8-5DAF0DAE797E}"/>
              </a:ext>
            </a:extLst>
          </p:cNvPr>
          <p:cNvSpPr/>
          <p:nvPr/>
        </p:nvSpPr>
        <p:spPr>
          <a:xfrm>
            <a:off x="7137156" y="2442612"/>
            <a:ext cx="896298" cy="29956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28D21-45C1-4F98-AE47-60771186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66" y="2899683"/>
            <a:ext cx="6308667" cy="1738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B39DF5F-123B-4531-88C6-51944471625F}"/>
              </a:ext>
            </a:extLst>
          </p:cNvPr>
          <p:cNvSpPr/>
          <p:nvPr/>
        </p:nvSpPr>
        <p:spPr>
          <a:xfrm>
            <a:off x="1453371" y="4083918"/>
            <a:ext cx="2026026" cy="29956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C58E88D-9680-48FB-8118-A3CD1545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858E3-AB80-4738-8C12-03695AB5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55726"/>
            <a:ext cx="6354338" cy="2219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75835-92A1-4118-90A1-84E40EDAFD0A}"/>
              </a:ext>
            </a:extLst>
          </p:cNvPr>
          <p:cNvSpPr txBox="1"/>
          <p:nvPr/>
        </p:nvSpPr>
        <p:spPr>
          <a:xfrm>
            <a:off x="354841" y="869619"/>
            <a:ext cx="878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“Drools File Key” field choose the Normalization Rule we already made, which is called “EXL - add 900 field Source Library of Congress and remove other 9XX fields”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process can now be used throughout the various places in Alma where normalization processes are used.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18CE4-C60A-46A0-8DA9-2FDF0D6C0072}"/>
              </a:ext>
            </a:extLst>
          </p:cNvPr>
          <p:cNvSpPr/>
          <p:nvPr/>
        </p:nvSpPr>
        <p:spPr>
          <a:xfrm>
            <a:off x="1619672" y="4011910"/>
            <a:ext cx="4801397" cy="4094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198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Add normalization process to external resource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normalization process to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614EE8-F00F-4007-BC1E-F7F3851A4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74142"/>
            <a:ext cx="3595212" cy="2985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8F03CE-2B4C-4E60-BE3A-955D8D70BD9F}"/>
              </a:ext>
            </a:extLst>
          </p:cNvPr>
          <p:cNvSpPr txBox="1"/>
          <p:nvPr/>
        </p:nvSpPr>
        <p:spPr>
          <a:xfrm>
            <a:off x="245659" y="827949"/>
            <a:ext cx="861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the profile at Configuration menu &gt; Resources &gt; Search Configuration &gt; External Search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25826-7CAA-47DE-8E3B-856A36DE5C07}"/>
              </a:ext>
            </a:extLst>
          </p:cNvPr>
          <p:cNvSpPr/>
          <p:nvPr/>
        </p:nvSpPr>
        <p:spPr>
          <a:xfrm>
            <a:off x="4302217" y="3795886"/>
            <a:ext cx="1823505" cy="300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normalization process to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FB6D9-0A31-4D43-B5F7-653DC9CB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38" y="2499742"/>
            <a:ext cx="8686800" cy="1599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8FBC5-94DE-4A75-A04A-8EBEA30C4A94}"/>
              </a:ext>
            </a:extLst>
          </p:cNvPr>
          <p:cNvSpPr txBox="1"/>
          <p:nvPr/>
        </p:nvSpPr>
        <p:spPr>
          <a:xfrm>
            <a:off x="245659" y="827949"/>
            <a:ext cx="8611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Edit specific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9338D-0280-4E34-8696-2302E4610653}"/>
              </a:ext>
            </a:extLst>
          </p:cNvPr>
          <p:cNvSpPr/>
          <p:nvPr/>
        </p:nvSpPr>
        <p:spPr>
          <a:xfrm>
            <a:off x="7224240" y="3156664"/>
            <a:ext cx="857351" cy="300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4AF2C-892B-4CC3-A52D-5BEB82F92E50}"/>
              </a:ext>
            </a:extLst>
          </p:cNvPr>
          <p:cNvSpPr/>
          <p:nvPr/>
        </p:nvSpPr>
        <p:spPr>
          <a:xfrm>
            <a:off x="627086" y="2867906"/>
            <a:ext cx="1682977" cy="300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normalization process to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3542B-C363-4C9A-ABDA-5F9CF01E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56" y="1922605"/>
            <a:ext cx="7432888" cy="25647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645EC-12E0-49FD-9279-584B9CA2A9AE}"/>
              </a:ext>
            </a:extLst>
          </p:cNvPr>
          <p:cNvSpPr txBox="1"/>
          <p:nvPr/>
        </p:nvSpPr>
        <p:spPr>
          <a:xfrm>
            <a:off x="195950" y="722276"/>
            <a:ext cx="861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field “Normalization Process” put the desired normalization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we put the one we made a moment ago called “EXL - add 900 field Source LOC remove other 9XX”.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9424F-AED7-450A-BB4D-15FDD7B6D4F4}"/>
              </a:ext>
            </a:extLst>
          </p:cNvPr>
          <p:cNvSpPr/>
          <p:nvPr/>
        </p:nvSpPr>
        <p:spPr>
          <a:xfrm>
            <a:off x="4644008" y="3795886"/>
            <a:ext cx="3201107" cy="37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67494"/>
            <a:ext cx="5030886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Creating the normalization rule</a:t>
            </a:r>
          </a:p>
          <a:p>
            <a:r>
              <a:rPr lang="en-US" sz="2000" dirty="0"/>
              <a:t>Adding the normalization rule to a process</a:t>
            </a:r>
          </a:p>
          <a:p>
            <a:r>
              <a:rPr lang="en-US" sz="2000" dirty="0"/>
              <a:t>Add normalization process to external resource</a:t>
            </a:r>
          </a:p>
          <a:p>
            <a:r>
              <a:rPr lang="en-US" sz="2000" dirty="0"/>
              <a:t>Testing the normalization process in external resource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291830"/>
            <a:ext cx="8617527" cy="1240583"/>
          </a:xfrm>
        </p:spPr>
        <p:txBody>
          <a:bodyPr/>
          <a:lstStyle/>
          <a:p>
            <a:r>
              <a:rPr lang="en-US" dirty="0"/>
              <a:t>Testing the normalization process in external resource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7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6C738-A8A9-43FE-BB5F-E6C12DCEA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7" y="2038156"/>
            <a:ext cx="8678486" cy="2781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B41946-AB43-4ECD-8755-C3D8DD03E50D}"/>
              </a:ext>
            </a:extLst>
          </p:cNvPr>
          <p:cNvSpPr txBox="1"/>
          <p:nvPr/>
        </p:nvSpPr>
        <p:spPr>
          <a:xfrm>
            <a:off x="224882" y="827949"/>
            <a:ext cx="861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Now we will again search Library of Congress for the same title “</a:t>
            </a:r>
            <a:r>
              <a:rPr lang="fr-FR" sz="2400" dirty="0"/>
              <a:t>Les droits des femmes et la loi salique</a:t>
            </a:r>
            <a:r>
              <a:rPr lang="en-US" sz="2400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ECF3C-C605-4ECB-A258-8896E807D877}"/>
              </a:ext>
            </a:extLst>
          </p:cNvPr>
          <p:cNvSpPr/>
          <p:nvPr/>
        </p:nvSpPr>
        <p:spPr>
          <a:xfrm>
            <a:off x="6051884" y="2498315"/>
            <a:ext cx="2348822" cy="37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1A964-2E0F-44F4-B3D6-B38A4FF63964}"/>
              </a:ext>
            </a:extLst>
          </p:cNvPr>
          <p:cNvSpPr/>
          <p:nvPr/>
        </p:nvSpPr>
        <p:spPr>
          <a:xfrm>
            <a:off x="1484437" y="2038156"/>
            <a:ext cx="2348822" cy="37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3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65BC5-9990-4385-8732-703AA675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6" y="2393722"/>
            <a:ext cx="9050013" cy="2276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CFD61-B842-46E9-8120-ECA104345E9F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will view the 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DD832-BCA4-4462-8303-24A6238A2CF4}"/>
              </a:ext>
            </a:extLst>
          </p:cNvPr>
          <p:cNvSpPr/>
          <p:nvPr/>
        </p:nvSpPr>
        <p:spPr>
          <a:xfrm>
            <a:off x="7976936" y="3166917"/>
            <a:ext cx="520021" cy="37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7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7BB7-DE32-43EA-8380-BFE94DF7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1" y="1336823"/>
            <a:ext cx="7944959" cy="2943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66293E-A4C1-42EE-ACA8-A17A794F5D46}"/>
              </a:ext>
            </a:extLst>
          </p:cNvPr>
          <p:cNvSpPr txBox="1"/>
          <p:nvPr/>
        </p:nvSpPr>
        <p:spPr>
          <a:xfrm>
            <a:off x="107504" y="688407"/>
            <a:ext cx="861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original 9XX fields are gone and our 900 field has been added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E1C6C-AFBD-48AE-83EE-5FC325088B6C}"/>
              </a:ext>
            </a:extLst>
          </p:cNvPr>
          <p:cNvSpPr txBox="1"/>
          <p:nvPr/>
        </p:nvSpPr>
        <p:spPr>
          <a:xfrm>
            <a:off x="6878472" y="8279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01441A-6C04-47CB-97F1-F03016F3275E}"/>
              </a:ext>
            </a:extLst>
          </p:cNvPr>
          <p:cNvSpPr/>
          <p:nvPr/>
        </p:nvSpPr>
        <p:spPr>
          <a:xfrm>
            <a:off x="467544" y="4004785"/>
            <a:ext cx="2805417" cy="37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9F940-540C-49B8-8A1A-DC486FC29470}"/>
              </a:ext>
            </a:extLst>
          </p:cNvPr>
          <p:cNvSpPr txBox="1"/>
          <p:nvPr/>
        </p:nvSpPr>
        <p:spPr>
          <a:xfrm>
            <a:off x="4413372" y="4104731"/>
            <a:ext cx="40546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All 9XX fields we previously saw before editing the external search resource are gone.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3BE283-4BC7-4084-9834-846A220F04EE}"/>
              </a:ext>
            </a:extLst>
          </p:cNvPr>
          <p:cNvCxnSpPr>
            <a:cxnSpLocks/>
          </p:cNvCxnSpPr>
          <p:nvPr/>
        </p:nvCxnSpPr>
        <p:spPr>
          <a:xfrm flipH="1" flipV="1">
            <a:off x="3241971" y="4136917"/>
            <a:ext cx="1171401" cy="367518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76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the normalization process in external resource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7580B1B-3A41-4C06-B95C-3B6521243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A1DBB-8199-43FA-9689-22287B64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71084"/>
            <a:ext cx="6654407" cy="3003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04881-39A0-460D-9A55-528BFC6FE67A}"/>
              </a:ext>
            </a:extLst>
          </p:cNvPr>
          <p:cNvSpPr txBox="1"/>
          <p:nvPr/>
        </p:nvSpPr>
        <p:spPr>
          <a:xfrm>
            <a:off x="245659" y="827949"/>
            <a:ext cx="861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also reflected in the catalog after importing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25CED-B490-4F6F-AADE-C3769A0D01B3}"/>
              </a:ext>
            </a:extLst>
          </p:cNvPr>
          <p:cNvSpPr/>
          <p:nvPr/>
        </p:nvSpPr>
        <p:spPr>
          <a:xfrm>
            <a:off x="4303496" y="4155927"/>
            <a:ext cx="280541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FBCE0-AF83-4E37-BD04-6F9120320671}"/>
              </a:ext>
            </a:extLst>
          </p:cNvPr>
          <p:cNvSpPr txBox="1"/>
          <p:nvPr/>
        </p:nvSpPr>
        <p:spPr>
          <a:xfrm>
            <a:off x="107504" y="869619"/>
            <a:ext cx="878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cases where institutions import records from “another” catalog and want to edit the record as it is imported.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way the record will be imported from the external catalog with local changes, such as the removal, addition or changing of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36C01-04BB-45F7-A510-95D2536CDF27}"/>
              </a:ext>
            </a:extLst>
          </p:cNvPr>
          <p:cNvSpPr txBox="1"/>
          <p:nvPr/>
        </p:nvSpPr>
        <p:spPr>
          <a:xfrm>
            <a:off x="212381" y="821665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example here we search external resource “Library of Congress” for title </a:t>
            </a:r>
            <a:r>
              <a:rPr lang="fr-FR" sz="2000" b="1" dirty="0"/>
              <a:t>Les droits des femmes et la loi salique</a:t>
            </a:r>
            <a:r>
              <a:rPr lang="fr-FR" sz="2000" dirty="0"/>
              <a:t> and </a:t>
            </a:r>
            <a:r>
              <a:rPr lang="fr-FR" sz="2000" dirty="0" err="1"/>
              <a:t>view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endParaRPr lang="fr-FR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FC18A-835B-43E4-9852-4C4A1CB1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5" y="2355726"/>
            <a:ext cx="9050013" cy="2038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74D4BB-1A40-4DAD-9441-CBFC6D086458}"/>
              </a:ext>
            </a:extLst>
          </p:cNvPr>
          <p:cNvSpPr/>
          <p:nvPr/>
        </p:nvSpPr>
        <p:spPr>
          <a:xfrm>
            <a:off x="7964905" y="3131077"/>
            <a:ext cx="637674" cy="44516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65F4D-22C7-4A0A-B648-1663BE61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1736574"/>
            <a:ext cx="7659169" cy="3048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7FCA1-2EBF-4DC4-9378-12DF5FAFB5E7}"/>
              </a:ext>
            </a:extLst>
          </p:cNvPr>
          <p:cNvSpPr txBox="1"/>
          <p:nvPr/>
        </p:nvSpPr>
        <p:spPr>
          <a:xfrm>
            <a:off x="354632" y="771550"/>
            <a:ext cx="878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see that the record has several 900 fields and none of them indicate that the record is from the Library of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70153-45D8-4494-B18A-C26FE7207548}"/>
              </a:ext>
            </a:extLst>
          </p:cNvPr>
          <p:cNvSpPr/>
          <p:nvPr/>
        </p:nvSpPr>
        <p:spPr>
          <a:xfrm>
            <a:off x="683568" y="3651870"/>
            <a:ext cx="6804902" cy="72008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D1168-2905-463C-BDB7-5F6CF306C4D9}"/>
              </a:ext>
            </a:extLst>
          </p:cNvPr>
          <p:cNvSpPr txBox="1"/>
          <p:nvPr/>
        </p:nvSpPr>
        <p:spPr>
          <a:xfrm>
            <a:off x="354841" y="869619"/>
            <a:ext cx="878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to remove the 9XX fields and add our own 900 fields which indicates that the record is from the Library of Congress.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can be done as follows: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Create a normalization rule which does the desired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Put the normalization rule in a normalization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Add the process to the external search resource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8844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89943" cy="1240583"/>
          </a:xfrm>
        </p:spPr>
        <p:txBody>
          <a:bodyPr/>
          <a:lstStyle/>
          <a:p>
            <a:r>
              <a:rPr lang="en-US" dirty="0"/>
              <a:t>Creating the normalization rule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normalization rule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48050-E7F2-4CF4-8DE0-57C3EA0995AA}"/>
              </a:ext>
            </a:extLst>
          </p:cNvPr>
          <p:cNvSpPr txBox="1"/>
          <p:nvPr/>
        </p:nvSpPr>
        <p:spPr>
          <a:xfrm>
            <a:off x="354841" y="869619"/>
            <a:ext cx="8789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 is a normalization rule which removes 9XX fields and then adds a 900 field indicating that the record was copied from the Library of Congress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C78A9-DE47-4A91-9AC7-11F6DB2B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77505"/>
            <a:ext cx="5112568" cy="2997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Adding the normalization rule to a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682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6374</TotalTime>
  <Words>623</Words>
  <Application>Microsoft Office PowerPoint</Application>
  <PresentationFormat>On-screen Show (16:9)</PresentationFormat>
  <Paragraphs>89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IGeLU_2016_16X9 (1)</vt:lpstr>
      <vt:lpstr>How to use a normalization rule when importing a record from search external resources</vt:lpstr>
      <vt:lpstr>PowerPoint Presentation</vt:lpstr>
      <vt:lpstr>Introduction</vt:lpstr>
      <vt:lpstr>Introduction</vt:lpstr>
      <vt:lpstr>Introduction</vt:lpstr>
      <vt:lpstr>Introduction</vt:lpstr>
      <vt:lpstr>Creating the normalization rule</vt:lpstr>
      <vt:lpstr>Creating the normalization rule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Adding the normalization rule to a process</vt:lpstr>
      <vt:lpstr>Add normalization process to external resource</vt:lpstr>
      <vt:lpstr>Add normalization process to external resource</vt:lpstr>
      <vt:lpstr>Add normalization process to external resource</vt:lpstr>
      <vt:lpstr>Add normalization process to external resource</vt:lpstr>
      <vt:lpstr>Testing the normalization process in external resource</vt:lpstr>
      <vt:lpstr>Testing the normalization process in external resource</vt:lpstr>
      <vt:lpstr>Testing the normalization process in external resource</vt:lpstr>
      <vt:lpstr>Testing the normalization process in external resource</vt:lpstr>
      <vt:lpstr>Testing the normalization process in external resource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455</cp:revision>
  <dcterms:created xsi:type="dcterms:W3CDTF">2017-01-02T15:10:30Z</dcterms:created>
  <dcterms:modified xsi:type="dcterms:W3CDTF">2019-03-26T14:59:45Z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